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8" r:id="rId3"/>
    <p:sldId id="260" r:id="rId4"/>
    <p:sldId id="259"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39" autoAdjust="0"/>
  </p:normalViewPr>
  <p:slideViewPr>
    <p:cSldViewPr>
      <p:cViewPr varScale="1">
        <p:scale>
          <a:sx n="108" d="100"/>
          <a:sy n="108" d="100"/>
        </p:scale>
        <p:origin x="17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subtitle style</a:t>
            </a:r>
            <a:endParaRPr lang="en-US" dirty="0"/>
          </a:p>
        </p:txBody>
      </p:sp>
      <p:sp>
        <p:nvSpPr>
          <p:cNvPr id="4" name="Date Placeholder 3"/>
          <p:cNvSpPr>
            <a:spLocks noGrp="1"/>
          </p:cNvSpPr>
          <p:nvPr>
            <p:ph type="dt" sz="half" idx="10"/>
          </p:nvPr>
        </p:nvSpPr>
        <p:spPr/>
        <p:txBody>
          <a:bodyPr/>
          <a:lstStyle/>
          <a:p>
            <a:fld id="{764E025F-403E-4968-8F02-FF2A93CB2AFE}" type="datetimeFigureOut">
              <a:rPr lang="en-US" smtClean="0"/>
              <a:t>5/27/2021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22BFC-AF1F-447E-A4D2-DAA6F06A81B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64E025F-403E-4968-8F02-FF2A93CB2AFE}" type="datetimeFigureOut">
              <a:rPr lang="en-US" smtClean="0"/>
              <a:t>5/27/2021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22BFC-AF1F-447E-A4D2-DAA6F06A81B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64E025F-403E-4968-8F02-FF2A93CB2AFE}" type="datetimeFigureOut">
              <a:rPr lang="en-US" smtClean="0"/>
              <a:t>5/27/2021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22BFC-AF1F-447E-A4D2-DAA6F06A81B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4E025F-403E-4968-8F02-FF2A93CB2AFE}" type="datetimeFigureOut">
              <a:rPr lang="en-US" smtClean="0"/>
              <a:t>5/27/2021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22BFC-AF1F-447E-A4D2-DAA6F06A81B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text styles</a:t>
            </a:r>
          </a:p>
        </p:txBody>
      </p:sp>
      <p:sp>
        <p:nvSpPr>
          <p:cNvPr id="4" name="Date Placeholder 3"/>
          <p:cNvSpPr>
            <a:spLocks noGrp="1"/>
          </p:cNvSpPr>
          <p:nvPr>
            <p:ph type="dt" sz="half" idx="10"/>
          </p:nvPr>
        </p:nvSpPr>
        <p:spPr/>
        <p:txBody>
          <a:bodyPr/>
          <a:lstStyle/>
          <a:p>
            <a:fld id="{764E025F-403E-4968-8F02-FF2A93CB2AFE}" type="datetimeFigureOut">
              <a:rPr lang="en-US" smtClean="0"/>
              <a:t>5/27/2021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22BFC-AF1F-447E-A4D2-DAA6F06A81B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64E025F-403E-4968-8F02-FF2A93CB2AFE}" type="datetimeFigureOut">
              <a:rPr lang="en-US" smtClean="0"/>
              <a:t>5/27/2021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022BFC-AF1F-447E-A4D2-DAA6F06A81BC}"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64E025F-403E-4968-8F02-FF2A93CB2AFE}" type="datetimeFigureOut">
              <a:rPr lang="en-US" smtClean="0"/>
              <a:t>5/27/2021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022BFC-AF1F-447E-A4D2-DAA6F06A81B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64E025F-403E-4968-8F02-FF2A93CB2AFE}" type="datetimeFigureOut">
              <a:rPr lang="en-US" smtClean="0"/>
              <a:t>5/27/2021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022BFC-AF1F-447E-A4D2-DAA6F06A81B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4E025F-403E-4968-8F02-FF2A93CB2AFE}" type="datetimeFigureOut">
              <a:rPr lang="en-US" smtClean="0"/>
              <a:t>5/27/2021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022BFC-AF1F-447E-A4D2-DAA6F06A81B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a:t>Click to edit Master text styles</a:t>
            </a:r>
          </a:p>
        </p:txBody>
      </p:sp>
      <p:sp>
        <p:nvSpPr>
          <p:cNvPr id="5" name="Date Placeholder 4"/>
          <p:cNvSpPr>
            <a:spLocks noGrp="1"/>
          </p:cNvSpPr>
          <p:nvPr>
            <p:ph type="dt" sz="half" idx="10"/>
          </p:nvPr>
        </p:nvSpPr>
        <p:spPr/>
        <p:txBody>
          <a:bodyPr/>
          <a:lstStyle/>
          <a:p>
            <a:fld id="{764E025F-403E-4968-8F02-FF2A93CB2AFE}" type="datetimeFigureOut">
              <a:rPr lang="en-US" smtClean="0"/>
              <a:t>5/27/2021</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C0022BFC-AF1F-447E-A4D2-DAA6F06A81B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4E025F-403E-4968-8F02-FF2A93CB2AFE}" type="datetimeFigureOut">
              <a:rPr lang="en-US" smtClean="0"/>
              <a:t>5/27/2021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022BFC-AF1F-447E-A4D2-DAA6F06A81B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764E025F-403E-4968-8F02-FF2A93CB2AFE}" type="datetimeFigureOut">
              <a:rPr lang="en-US" smtClean="0"/>
              <a:t>5/27/2021</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C0022BFC-AF1F-447E-A4D2-DAA6F06A81B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google.com/url?sa=i&amp;rct=j&amp;q=&amp;esrc=s&amp;frm=1&amp;source=images&amp;cd=&amp;cad=rja&amp;uact=8&amp;ved=2ahUKEwjz3rys1orcAhVBwYMKHbh2CAQQjRx6BAgBEAU&amp;url=https://www.mankatomn.gov/government/service-areas/public-safety/emergency-management&amp;psig=AOvVaw1Pkm7fWo643fRRG22Lv0Af&amp;ust=153097332152615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s://www.google.com/url?sa=i&amp;rct=j&amp;q=&amp;esrc=s&amp;frm=1&amp;source=images&amp;cd=&amp;cad=rja&amp;uact=8&amp;ved=2ahUKEwiepNCX14rcAhVI9YMKHWr-A7MQjRx6BAgBEAU&amp;url=https://en.wikipedia.org/wiki/Community_emergency_response_team&amp;psig=AOvVaw03D0gQB819U9Et4C5ByRZE&amp;ust=1530973539438702"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457271"/>
            <a:ext cx="7924800" cy="1754326"/>
          </a:xfrm>
          <a:prstGeom prst="rect">
            <a:avLst/>
          </a:prstGeom>
        </p:spPr>
        <p:txBody>
          <a:bodyPr wrap="square">
            <a:spAutoFit/>
          </a:bodyPr>
          <a:lstStyle/>
          <a:p>
            <a:endParaRPr lang="en-US" dirty="0"/>
          </a:p>
          <a:p>
            <a:endParaRPr lang="en-US" dirty="0"/>
          </a:p>
          <a:p>
            <a:endParaRPr lang="en-US" dirty="0"/>
          </a:p>
          <a:p>
            <a:endParaRPr lang="en-US" dirty="0"/>
          </a:p>
          <a:p>
            <a:endParaRPr lang="en-US" dirty="0"/>
          </a:p>
          <a:p>
            <a:endParaRPr lang="en-US" dirty="0"/>
          </a:p>
        </p:txBody>
      </p:sp>
      <p:sp>
        <p:nvSpPr>
          <p:cNvPr id="5" name="Rectangle 4"/>
          <p:cNvSpPr/>
          <p:nvPr/>
        </p:nvSpPr>
        <p:spPr>
          <a:xfrm>
            <a:off x="495300" y="2286000"/>
            <a:ext cx="8153400" cy="1754326"/>
          </a:xfrm>
          <a:prstGeom prst="rect">
            <a:avLst/>
          </a:prstGeom>
        </p:spPr>
        <p:txBody>
          <a:bodyPr wrap="square">
            <a:spAutoFit/>
          </a:bodyPr>
          <a:lstStyle/>
          <a:p>
            <a:endParaRPr lang="en-US" dirty="0"/>
          </a:p>
          <a:p>
            <a:pPr algn="ctr"/>
            <a:r>
              <a:rPr lang="en-US" dirty="0"/>
              <a:t>City of Montgomery Texas Preparedness mission</a:t>
            </a:r>
          </a:p>
          <a:p>
            <a:r>
              <a:rPr lang="en-US" dirty="0"/>
              <a:t> </a:t>
            </a:r>
          </a:p>
          <a:p>
            <a:pPr algn="just"/>
            <a:r>
              <a:rPr lang="en-US" dirty="0"/>
              <a:t>Our mission is to provide programs and activities to City residents and departments to help them prepare for, coping with and recover from the effects of natural and man-made disasters. </a:t>
            </a:r>
          </a:p>
        </p:txBody>
      </p:sp>
      <p:pic>
        <p:nvPicPr>
          <p:cNvPr id="8" name="Picture 7" descr="Logo&#10;&#10;Description automatically generated">
            <a:extLst>
              <a:ext uri="{FF2B5EF4-FFF2-40B4-BE49-F238E27FC236}">
                <a16:creationId xmlns:a16="http://schemas.microsoft.com/office/drawing/2014/main" id="{CF9D503B-F0BF-469A-A9A2-EB3D54B2E2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29000" y="0"/>
            <a:ext cx="2286000" cy="2286000"/>
          </a:xfrm>
          <a:prstGeom prst="rect">
            <a:avLst/>
          </a:prstGeom>
        </p:spPr>
      </p:pic>
    </p:spTree>
    <p:extLst>
      <p:ext uri="{BB962C8B-B14F-4D97-AF65-F5344CB8AC3E}">
        <p14:creationId xmlns:p14="http://schemas.microsoft.com/office/powerpoint/2010/main" val="3846502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a:t>We do this through all four phases of emergency management  preparedness, response, recovery and mitigation.</a:t>
            </a:r>
          </a:p>
        </p:txBody>
      </p:sp>
      <p:pic>
        <p:nvPicPr>
          <p:cNvPr id="4" name="irc_mi" descr="Image result for emergency management">
            <a:hlinkClick r:id="rId2"/>
          </p:cNvPr>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bwMode="auto">
          <a:xfrm>
            <a:off x="1630690" y="1100138"/>
            <a:ext cx="5904844" cy="3579812"/>
          </a:xfrm>
          <a:prstGeom prst="rect">
            <a:avLst/>
          </a:prstGeom>
          <a:noFill/>
          <a:ln>
            <a:noFill/>
          </a:ln>
        </p:spPr>
      </p:pic>
    </p:spTree>
    <p:extLst>
      <p:ext uri="{BB962C8B-B14F-4D97-AF65-F5344CB8AC3E}">
        <p14:creationId xmlns:p14="http://schemas.microsoft.com/office/powerpoint/2010/main" val="21669787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phases of emergency management</a:t>
            </a:r>
          </a:p>
        </p:txBody>
      </p:sp>
      <p:sp>
        <p:nvSpPr>
          <p:cNvPr id="3" name="Content Placeholder 2"/>
          <p:cNvSpPr>
            <a:spLocks noGrp="1"/>
          </p:cNvSpPr>
          <p:nvPr>
            <p:ph idx="1"/>
          </p:nvPr>
        </p:nvSpPr>
        <p:spPr>
          <a:xfrm>
            <a:off x="571500" y="947691"/>
            <a:ext cx="8001000" cy="5029200"/>
          </a:xfrm>
        </p:spPr>
        <p:txBody>
          <a:bodyPr>
            <a:noAutofit/>
          </a:bodyPr>
          <a:lstStyle/>
          <a:p>
            <a:r>
              <a:rPr lang="en-US" sz="1200" dirty="0"/>
              <a:t>Preparedness</a:t>
            </a:r>
          </a:p>
          <a:p>
            <a:r>
              <a:rPr lang="en-US" sz="1200" dirty="0"/>
              <a:t>         With Emergency preparedness we create and develop emergency response plans. Preparing before an emergency incident plays a critical role in ensuring that city workers have the necessary equipment, and citizens know where to go, and know how to keep themselves safe when an emergency occurs.  </a:t>
            </a:r>
          </a:p>
          <a:p>
            <a:r>
              <a:rPr lang="en-US" sz="1200" dirty="0"/>
              <a:t> </a:t>
            </a:r>
          </a:p>
          <a:p>
            <a:r>
              <a:rPr lang="en-US" sz="1200" dirty="0"/>
              <a:t> Response</a:t>
            </a:r>
          </a:p>
          <a:p>
            <a:r>
              <a:rPr lang="en-US" sz="1200" dirty="0"/>
              <a:t>         Emergency Response Training for Mass Casualty or any Incidents addresses the response at the operations level for its personnel and volunteers. This training  prepares responders on how to utilize the  Incident Command System — integrating  it into the community emergency response network while dealing with an Emergency during a major  incident involving man made or natural disaster  </a:t>
            </a:r>
          </a:p>
          <a:p>
            <a:r>
              <a:rPr lang="en-US" sz="1200" dirty="0"/>
              <a:t> </a:t>
            </a:r>
          </a:p>
          <a:p>
            <a:r>
              <a:rPr lang="en-US" sz="1200" dirty="0"/>
              <a:t>Recovery </a:t>
            </a:r>
          </a:p>
          <a:p>
            <a:r>
              <a:rPr lang="en-US" sz="1200" dirty="0"/>
              <a:t>         After the immediate threats to safety have been addressed and some level of stability has been achieved, the road to recovery begins. And it can last months, years, and even decades. This phase requires strategic planning that addresses the long-term needs of the community, including housing, employment, economic development, infrastructure, and other hefty concerns.</a:t>
            </a:r>
          </a:p>
          <a:p>
            <a:r>
              <a:rPr lang="en-US" sz="1200" dirty="0"/>
              <a:t> </a:t>
            </a:r>
          </a:p>
          <a:p>
            <a:r>
              <a:rPr lang="en-US" sz="1200" dirty="0"/>
              <a:t>Mitigation</a:t>
            </a:r>
          </a:p>
          <a:p>
            <a:r>
              <a:rPr lang="en-US" sz="1200" dirty="0"/>
              <a:t>         In this early phase, we are concerned with taking steps to make a community less vulnerable to the loss of life and mass destruction in a potential disaster. This might include improvements in public infrastructure, changes in zoning laws, increased regulation, and fireproofing and flood-proofing homes.</a:t>
            </a:r>
          </a:p>
          <a:p>
            <a:endParaRPr lang="en-US" sz="1200" dirty="0"/>
          </a:p>
        </p:txBody>
      </p:sp>
    </p:spTree>
    <p:extLst>
      <p:ext uri="{BB962C8B-B14F-4D97-AF65-F5344CB8AC3E}">
        <p14:creationId xmlns:p14="http://schemas.microsoft.com/office/powerpoint/2010/main" val="3439482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600" dirty="0"/>
              <a:t>What Harvey and this recent weather event taught us was that in a matter of minutes life as we know it can change.   </a:t>
            </a:r>
          </a:p>
        </p:txBody>
      </p:sp>
      <p:pic>
        <p:nvPicPr>
          <p:cNvPr id="5" name="Picture 4" descr="Image result for harvey floods texas"/>
          <p:cNvPicPr/>
          <p:nvPr/>
        </p:nvPicPr>
        <p:blipFill>
          <a:blip r:embed="rId2">
            <a:extLst>
              <a:ext uri="{28A0092B-C50C-407E-A947-70E740481C1C}">
                <a14:useLocalDpi xmlns:a14="http://schemas.microsoft.com/office/drawing/2010/main" val="0"/>
              </a:ext>
            </a:extLst>
          </a:blip>
          <a:srcRect/>
          <a:stretch>
            <a:fillRect/>
          </a:stretch>
        </p:blipFill>
        <p:spPr bwMode="auto">
          <a:xfrm>
            <a:off x="152400" y="1024544"/>
            <a:ext cx="2857500" cy="1600200"/>
          </a:xfrm>
          <a:prstGeom prst="rect">
            <a:avLst/>
          </a:prstGeom>
          <a:noFill/>
          <a:ln>
            <a:noFill/>
          </a:ln>
        </p:spPr>
      </p:pic>
      <p:pic>
        <p:nvPicPr>
          <p:cNvPr id="6" name="Picture 5" descr="Image result for harvey floods texas"/>
          <p:cNvPicPr/>
          <p:nvPr/>
        </p:nvPicPr>
        <p:blipFill>
          <a:blip r:embed="rId3">
            <a:extLst>
              <a:ext uri="{28A0092B-C50C-407E-A947-70E740481C1C}">
                <a14:useLocalDpi xmlns:a14="http://schemas.microsoft.com/office/drawing/2010/main" val="0"/>
              </a:ext>
            </a:extLst>
          </a:blip>
          <a:srcRect/>
          <a:stretch>
            <a:fillRect/>
          </a:stretch>
        </p:blipFill>
        <p:spPr bwMode="auto">
          <a:xfrm>
            <a:off x="5715000" y="3048000"/>
            <a:ext cx="2857500" cy="1600200"/>
          </a:xfrm>
          <a:prstGeom prst="rect">
            <a:avLst/>
          </a:prstGeom>
          <a:noFill/>
          <a:ln>
            <a:noFill/>
          </a:ln>
        </p:spPr>
      </p:pic>
      <p:pic>
        <p:nvPicPr>
          <p:cNvPr id="7" name="Picture 6" descr="Image result for harvey floods texas"/>
          <p:cNvPicPr/>
          <p:nvPr/>
        </p:nvPicPr>
        <p:blipFill>
          <a:blip r:embed="rId4">
            <a:extLst>
              <a:ext uri="{28A0092B-C50C-407E-A947-70E740481C1C}">
                <a14:useLocalDpi xmlns:a14="http://schemas.microsoft.com/office/drawing/2010/main" val="0"/>
              </a:ext>
            </a:extLst>
          </a:blip>
          <a:srcRect/>
          <a:stretch>
            <a:fillRect/>
          </a:stretch>
        </p:blipFill>
        <p:spPr bwMode="auto">
          <a:xfrm>
            <a:off x="395432" y="2907030"/>
            <a:ext cx="2620010" cy="1741170"/>
          </a:xfrm>
          <a:prstGeom prst="rect">
            <a:avLst/>
          </a:prstGeom>
          <a:noFill/>
          <a:ln>
            <a:noFill/>
          </a:ln>
        </p:spPr>
      </p:pic>
      <p:pic>
        <p:nvPicPr>
          <p:cNvPr id="8" name="Picture 7" descr="Image result for harvey floods texas"/>
          <p:cNvPicPr/>
          <p:nvPr/>
        </p:nvPicPr>
        <p:blipFill>
          <a:blip r:embed="rId5">
            <a:extLst>
              <a:ext uri="{28A0092B-C50C-407E-A947-70E740481C1C}">
                <a14:useLocalDpi xmlns:a14="http://schemas.microsoft.com/office/drawing/2010/main" val="0"/>
              </a:ext>
            </a:extLst>
          </a:blip>
          <a:srcRect/>
          <a:stretch>
            <a:fillRect/>
          </a:stretch>
        </p:blipFill>
        <p:spPr bwMode="auto">
          <a:xfrm>
            <a:off x="3124200" y="1592118"/>
            <a:ext cx="2461895" cy="1846580"/>
          </a:xfrm>
          <a:prstGeom prst="rect">
            <a:avLst/>
          </a:prstGeom>
          <a:noFill/>
          <a:ln>
            <a:noFill/>
          </a:ln>
        </p:spPr>
      </p:pic>
      <p:pic>
        <p:nvPicPr>
          <p:cNvPr id="10" name="Content Placeholder 9" descr="snow-storm-texas-2021-houston-feature">
            <a:extLst>
              <a:ext uri="{FF2B5EF4-FFF2-40B4-BE49-F238E27FC236}">
                <a16:creationId xmlns:a16="http://schemas.microsoft.com/office/drawing/2014/main" id="{AECB33A4-B8C0-49ED-8422-C84AB274287E}"/>
              </a:ext>
            </a:extLst>
          </p:cNvPr>
          <p:cNvPicPr>
            <a:picLocks noGrp="1"/>
          </p:cNvPicPr>
          <p:nvPr>
            <p:ph idx="1"/>
          </p:nvPr>
        </p:nvPicPr>
        <p:blipFill>
          <a:blip r:embed="rId6" cstate="print">
            <a:extLst>
              <a:ext uri="{28A0092B-C50C-407E-A947-70E740481C1C}">
                <a14:useLocalDpi xmlns:a14="http://schemas.microsoft.com/office/drawing/2010/main" val="0"/>
              </a:ext>
            </a:extLst>
          </a:blip>
          <a:srcRect/>
          <a:stretch>
            <a:fillRect/>
          </a:stretch>
        </p:blipFill>
        <p:spPr bwMode="auto">
          <a:xfrm>
            <a:off x="5715000" y="1004666"/>
            <a:ext cx="3124200" cy="1846580"/>
          </a:xfrm>
          <a:prstGeom prst="rect">
            <a:avLst/>
          </a:prstGeom>
          <a:noFill/>
          <a:ln>
            <a:noFill/>
          </a:ln>
        </p:spPr>
      </p:pic>
    </p:spTree>
    <p:extLst>
      <p:ext uri="{BB962C8B-B14F-4D97-AF65-F5344CB8AC3E}">
        <p14:creationId xmlns:p14="http://schemas.microsoft.com/office/powerpoint/2010/main" val="1355871153"/>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1530" y="381000"/>
            <a:ext cx="7520940" cy="914400"/>
          </a:xfrm>
        </p:spPr>
        <p:txBody>
          <a:bodyPr/>
          <a:lstStyle/>
          <a:p>
            <a:pPr algn="ctr"/>
            <a:br>
              <a:rPr lang="en-US" dirty="0"/>
            </a:br>
            <a:br>
              <a:rPr lang="en-US" dirty="0"/>
            </a:br>
            <a:r>
              <a:rPr lang="en-US" dirty="0"/>
              <a:t>AND that we NEED NOT JUST first responders BUT PEOPLE HELPING PEOPLE</a:t>
            </a:r>
            <a:br>
              <a:rPr lang="en-US" dirty="0"/>
            </a:br>
            <a:br>
              <a:rPr lang="en-US" dirty="0"/>
            </a:br>
            <a:endParaRPr lang="en-US" dirty="0"/>
          </a:p>
        </p:txBody>
      </p:sp>
      <p:pic>
        <p:nvPicPr>
          <p:cNvPr id="3" name="irc_mi" descr="Image result for emergency management">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1333500" y="1676400"/>
            <a:ext cx="6477000" cy="2667000"/>
          </a:xfrm>
          <a:prstGeom prst="rect">
            <a:avLst/>
          </a:prstGeom>
          <a:noFill/>
          <a:ln>
            <a:noFill/>
          </a:ln>
        </p:spPr>
      </p:pic>
    </p:spTree>
    <p:extLst>
      <p:ext uri="{BB962C8B-B14F-4D97-AF65-F5344CB8AC3E}">
        <p14:creationId xmlns:p14="http://schemas.microsoft.com/office/powerpoint/2010/main" val="1310695417"/>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81000"/>
            <a:ext cx="6934200" cy="548640"/>
          </a:xfrm>
        </p:spPr>
        <p:txBody>
          <a:bodyPr/>
          <a:lstStyle/>
          <a:p>
            <a:r>
              <a:rPr lang="en-US" dirty="0"/>
              <a:t>COMMUNITY EMERGENCY RESPONSE TEAM</a:t>
            </a:r>
          </a:p>
        </p:txBody>
      </p:sp>
      <p:sp>
        <p:nvSpPr>
          <p:cNvPr id="3" name="Rectangle 2"/>
          <p:cNvSpPr/>
          <p:nvPr/>
        </p:nvSpPr>
        <p:spPr>
          <a:xfrm>
            <a:off x="685800" y="2057400"/>
            <a:ext cx="7848600" cy="1200329"/>
          </a:xfrm>
          <a:prstGeom prst="rect">
            <a:avLst/>
          </a:prstGeom>
        </p:spPr>
        <p:txBody>
          <a:bodyPr wrap="square">
            <a:spAutoFit/>
          </a:bodyPr>
          <a:lstStyle/>
          <a:p>
            <a:pPr algn="just"/>
            <a:r>
              <a:rPr lang="en-US" dirty="0"/>
              <a:t>The Community Emergency Response </a:t>
            </a:r>
            <a:r>
              <a:rPr lang="en-US" i="1" dirty="0"/>
              <a:t>Team</a:t>
            </a:r>
            <a:r>
              <a:rPr lang="en-US" dirty="0"/>
              <a:t> (</a:t>
            </a:r>
            <a:r>
              <a:rPr lang="en-US" i="1" dirty="0"/>
              <a:t>CERT</a:t>
            </a:r>
            <a:r>
              <a:rPr lang="en-US" dirty="0"/>
              <a:t>) program educates volunteers about disaster preparedness for the hazards that may impact their area and trains them in basic disaster response skills, such as fire safety, light search and rescue, </a:t>
            </a:r>
            <a:r>
              <a:rPr lang="en-US" i="1" dirty="0"/>
              <a:t>team</a:t>
            </a:r>
            <a:r>
              <a:rPr lang="en-US" dirty="0"/>
              <a:t> organization, and disaster medical operations.</a:t>
            </a:r>
          </a:p>
        </p:txBody>
      </p:sp>
    </p:spTree>
    <p:extLst>
      <p:ext uri="{BB962C8B-B14F-4D97-AF65-F5344CB8AC3E}">
        <p14:creationId xmlns:p14="http://schemas.microsoft.com/office/powerpoint/2010/main" val="391603743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Join us</a:t>
            </a:r>
          </a:p>
        </p:txBody>
      </p:sp>
      <p:sp>
        <p:nvSpPr>
          <p:cNvPr id="3" name="Content Placeholder 2"/>
          <p:cNvSpPr>
            <a:spLocks noGrp="1"/>
          </p:cNvSpPr>
          <p:nvPr>
            <p:ph idx="1"/>
          </p:nvPr>
        </p:nvSpPr>
        <p:spPr>
          <a:xfrm>
            <a:off x="4953000" y="2618912"/>
            <a:ext cx="3604331" cy="3324687"/>
          </a:xfrm>
        </p:spPr>
        <p:txBody>
          <a:bodyPr>
            <a:normAutofit/>
          </a:bodyPr>
          <a:lstStyle/>
          <a:p>
            <a:endParaRPr lang="en-US" sz="1800" dirty="0"/>
          </a:p>
        </p:txBody>
      </p:sp>
      <p:sp>
        <p:nvSpPr>
          <p:cNvPr id="4" name="Text Placeholder 3"/>
          <p:cNvSpPr>
            <a:spLocks noGrp="1"/>
          </p:cNvSpPr>
          <p:nvPr>
            <p:ph type="body" sz="half" idx="2"/>
          </p:nvPr>
        </p:nvSpPr>
        <p:spPr/>
        <p:txBody>
          <a:bodyPr>
            <a:normAutofit/>
          </a:bodyPr>
          <a:lstStyle/>
          <a:p>
            <a:r>
              <a:rPr lang="en-US" sz="2000" dirty="0"/>
              <a:t>Your  community needs you</a:t>
            </a:r>
          </a:p>
        </p:txBody>
      </p:sp>
      <p:pic>
        <p:nvPicPr>
          <p:cNvPr id="5" name="Picture 4" descr="Image result for harvey floods texas"/>
          <p:cNvPicPr/>
          <p:nvPr/>
        </p:nvPicPr>
        <p:blipFill>
          <a:blip r:embed="rId2">
            <a:extLst>
              <a:ext uri="{28A0092B-C50C-407E-A947-70E740481C1C}">
                <a14:useLocalDpi xmlns:a14="http://schemas.microsoft.com/office/drawing/2010/main" val="0"/>
              </a:ext>
            </a:extLst>
          </a:blip>
          <a:srcRect/>
          <a:stretch>
            <a:fillRect/>
          </a:stretch>
        </p:blipFill>
        <p:spPr bwMode="auto">
          <a:xfrm>
            <a:off x="4953000" y="2590800"/>
            <a:ext cx="3962400" cy="3352800"/>
          </a:xfrm>
          <a:prstGeom prst="rect">
            <a:avLst/>
          </a:prstGeom>
          <a:noFill/>
          <a:ln>
            <a:noFill/>
          </a:ln>
        </p:spPr>
      </p:pic>
    </p:spTree>
    <p:extLst>
      <p:ext uri="{BB962C8B-B14F-4D97-AF65-F5344CB8AC3E}">
        <p14:creationId xmlns:p14="http://schemas.microsoft.com/office/powerpoint/2010/main" val="200684655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247</TotalTime>
  <Words>397</Words>
  <Application>Microsoft Office PowerPoint</Application>
  <PresentationFormat>On-screen Show (4:3)</PresentationFormat>
  <Paragraphs>27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Franklin Gothic Book</vt:lpstr>
      <vt:lpstr>Franklin Gothic Medium</vt:lpstr>
      <vt:lpstr>Wingdings</vt:lpstr>
      <vt:lpstr>Angles</vt:lpstr>
      <vt:lpstr>PowerPoint Presentation</vt:lpstr>
      <vt:lpstr>We do this through all four phases of emergency management  preparedness, response, recovery and mitigation.</vt:lpstr>
      <vt:lpstr>4 phases of emergency management</vt:lpstr>
      <vt:lpstr>What Harvey and this recent weather event taught us was that in a matter of minutes life as we know it can change.   </vt:lpstr>
      <vt:lpstr>  AND that we NEED NOT JUST first responders BUT PEOPLE HELPING PEOPLE  </vt:lpstr>
      <vt:lpstr>COMMUNITY EMERGENCY RESPONSE TEAM</vt:lpstr>
      <vt:lpstr>Join us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Chief Johnson</dc:creator>
  <cp:lastModifiedBy>Kristen Goode</cp:lastModifiedBy>
  <cp:revision>24</cp:revision>
  <dcterms:created xsi:type="dcterms:W3CDTF">2018-07-06T20:10:38Z</dcterms:created>
  <dcterms:modified xsi:type="dcterms:W3CDTF">2021-05-27T16:45:52Z</dcterms:modified>
  <cp:contentStatus/>
</cp:coreProperties>
</file>